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48" r:id="rId6"/>
    <p:sldMasterId id="2147483662" r:id="rId7"/>
  </p:sldMasterIdLst>
  <p:notesMasterIdLst>
    <p:notesMasterId r:id="rId19"/>
  </p:notesMasterIdLst>
  <p:handoutMasterIdLst>
    <p:handoutMasterId r:id="rId20"/>
  </p:handoutMasterIdLst>
  <p:sldIdLst>
    <p:sldId id="292" r:id="rId8"/>
    <p:sldId id="304" r:id="rId9"/>
    <p:sldId id="309" r:id="rId10"/>
    <p:sldId id="303" r:id="rId11"/>
    <p:sldId id="307" r:id="rId12"/>
    <p:sldId id="308" r:id="rId13"/>
    <p:sldId id="306" r:id="rId14"/>
    <p:sldId id="310" r:id="rId15"/>
    <p:sldId id="305" r:id="rId16"/>
    <p:sldId id="311" r:id="rId17"/>
    <p:sldId id="293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65F97-3ABF-4806-BFF6-1B1572675EFD}" v="5" dt="2024-02-06T14:54:31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0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Simpson" userId="8fb56be0-e09b-41e2-a360-8b49390ccd66" providerId="ADAL" clId="{E5165F97-3ABF-4806-BFF6-1B1572675EFD}"/>
    <pc:docChg chg="undo custSel addSld delSld modSld">
      <pc:chgData name="Melissa Simpson" userId="8fb56be0-e09b-41e2-a360-8b49390ccd66" providerId="ADAL" clId="{E5165F97-3ABF-4806-BFF6-1B1572675EFD}" dt="2024-02-06T14:54:31.437" v="29"/>
      <pc:docMkLst>
        <pc:docMk/>
      </pc:docMkLst>
      <pc:sldChg chg="add del">
        <pc:chgData name="Melissa Simpson" userId="8fb56be0-e09b-41e2-a360-8b49390ccd66" providerId="ADAL" clId="{E5165F97-3ABF-4806-BFF6-1B1572675EFD}" dt="2024-02-06T14:53:22.527" v="17" actId="47"/>
        <pc:sldMkLst>
          <pc:docMk/>
          <pc:sldMk cId="0" sldId="268"/>
        </pc:sldMkLst>
      </pc:sldChg>
      <pc:sldChg chg="modSp add del mod">
        <pc:chgData name="Melissa Simpson" userId="8fb56be0-e09b-41e2-a360-8b49390ccd66" providerId="ADAL" clId="{E5165F97-3ABF-4806-BFF6-1B1572675EFD}" dt="2024-02-06T14:53:51.188" v="23"/>
        <pc:sldMkLst>
          <pc:docMk/>
          <pc:sldMk cId="0" sldId="292"/>
        </pc:sldMkLst>
        <pc:spChg chg="mod">
          <ac:chgData name="Melissa Simpson" userId="8fb56be0-e09b-41e2-a360-8b49390ccd66" providerId="ADAL" clId="{E5165F97-3ABF-4806-BFF6-1B1572675EFD}" dt="2024-02-06T14:53:51.188" v="23"/>
          <ac:spMkLst>
            <pc:docMk/>
            <pc:sldMk cId="0" sldId="292"/>
            <ac:spMk id="7171" creationId="{92BA0478-CB35-511C-488C-69B53DAC9DF5}"/>
          </ac:spMkLst>
        </pc:spChg>
      </pc:sldChg>
      <pc:sldChg chg="add del">
        <pc:chgData name="Melissa Simpson" userId="8fb56be0-e09b-41e2-a360-8b49390ccd66" providerId="ADAL" clId="{E5165F97-3ABF-4806-BFF6-1B1572675EFD}" dt="2024-02-06T14:54:31.437" v="29"/>
        <pc:sldMkLst>
          <pc:docMk/>
          <pc:sldMk cId="0" sldId="293"/>
        </pc:sldMkLst>
      </pc:sldChg>
      <pc:sldChg chg="add del">
        <pc:chgData name="Melissa Simpson" userId="8fb56be0-e09b-41e2-a360-8b49390ccd66" providerId="ADAL" clId="{E5165F97-3ABF-4806-BFF6-1B1572675EFD}" dt="2024-02-06T14:53:28.649" v="22" actId="47"/>
        <pc:sldMkLst>
          <pc:docMk/>
          <pc:sldMk cId="0" sldId="299"/>
        </pc:sldMkLst>
      </pc:sldChg>
      <pc:sldChg chg="add del">
        <pc:chgData name="Melissa Simpson" userId="8fb56be0-e09b-41e2-a360-8b49390ccd66" providerId="ADAL" clId="{E5165F97-3ABF-4806-BFF6-1B1572675EFD}" dt="2024-02-06T14:53:25.741" v="20" actId="47"/>
        <pc:sldMkLst>
          <pc:docMk/>
          <pc:sldMk cId="4097268199" sldId="312"/>
        </pc:sldMkLst>
      </pc:sldChg>
      <pc:sldChg chg="add del">
        <pc:chgData name="Melissa Simpson" userId="8fb56be0-e09b-41e2-a360-8b49390ccd66" providerId="ADAL" clId="{E5165F97-3ABF-4806-BFF6-1B1572675EFD}" dt="2024-02-06T14:53:24.748" v="19" actId="47"/>
        <pc:sldMkLst>
          <pc:docMk/>
          <pc:sldMk cId="2539528341" sldId="313"/>
        </pc:sldMkLst>
      </pc:sldChg>
      <pc:sldChg chg="add del">
        <pc:chgData name="Melissa Simpson" userId="8fb56be0-e09b-41e2-a360-8b49390ccd66" providerId="ADAL" clId="{E5165F97-3ABF-4806-BFF6-1B1572675EFD}" dt="2024-02-06T14:53:23.568" v="18" actId="47"/>
        <pc:sldMkLst>
          <pc:docMk/>
          <pc:sldMk cId="1314889504" sldId="314"/>
        </pc:sldMkLst>
      </pc:sldChg>
      <pc:sldChg chg="del">
        <pc:chgData name="Melissa Simpson" userId="8fb56be0-e09b-41e2-a360-8b49390ccd66" providerId="ADAL" clId="{E5165F97-3ABF-4806-BFF6-1B1572675EFD}" dt="2024-02-06T14:54:15.619" v="25" actId="47"/>
        <pc:sldMkLst>
          <pc:docMk/>
          <pc:sldMk cId="1959740404" sldId="315"/>
        </pc:sldMkLst>
      </pc:sldChg>
      <pc:sldChg chg="del">
        <pc:chgData name="Melissa Simpson" userId="8fb56be0-e09b-41e2-a360-8b49390ccd66" providerId="ADAL" clId="{E5165F97-3ABF-4806-BFF6-1B1572675EFD}" dt="2024-02-06T14:54:12.963" v="24" actId="47"/>
        <pc:sldMkLst>
          <pc:docMk/>
          <pc:sldMk cId="3137298433" sldId="316"/>
        </pc:sldMkLst>
      </pc:sldChg>
      <pc:sldChg chg="del">
        <pc:chgData name="Melissa Simpson" userId="8fb56be0-e09b-41e2-a360-8b49390ccd66" providerId="ADAL" clId="{E5165F97-3ABF-4806-BFF6-1B1572675EFD}" dt="2024-02-06T14:54:20.784" v="28" actId="47"/>
        <pc:sldMkLst>
          <pc:docMk/>
          <pc:sldMk cId="2604453217" sldId="317"/>
        </pc:sldMkLst>
      </pc:sldChg>
      <pc:sldChg chg="del">
        <pc:chgData name="Melissa Simpson" userId="8fb56be0-e09b-41e2-a360-8b49390ccd66" providerId="ADAL" clId="{E5165F97-3ABF-4806-BFF6-1B1572675EFD}" dt="2024-02-06T14:54:18.884" v="27" actId="47"/>
        <pc:sldMkLst>
          <pc:docMk/>
          <pc:sldMk cId="3348018081" sldId="318"/>
        </pc:sldMkLst>
      </pc:sldChg>
      <pc:sldChg chg="add del">
        <pc:chgData name="Melissa Simpson" userId="8fb56be0-e09b-41e2-a360-8b49390ccd66" providerId="ADAL" clId="{E5165F97-3ABF-4806-BFF6-1B1572675EFD}" dt="2024-02-06T14:53:27.174" v="21" actId="47"/>
        <pc:sldMkLst>
          <pc:docMk/>
          <pc:sldMk cId="900232763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17866C-7BDE-9D64-62E8-1E375F8FB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E2F49-009C-011D-EAE1-D23679B0B3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EB39D-8F4D-4E15-8CA8-ABA4FAAAB085}" type="datetimeFigureOut">
              <a:rPr lang="en-US" altLang="en-US"/>
              <a:pPr>
                <a:defRPr/>
              </a:pPr>
              <a:t>2/6/2024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DF230-8194-E742-D395-2949DA25A4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706F-CD45-9BFB-4467-B17B86F5B2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3590A-29BE-4C0B-B2F1-73ABB777B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A0A264-FEA2-4681-5762-BEFF53F2C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883B8-303B-B2DE-5A40-5E25769755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14B7D2-3564-4F80-AF0B-7E45E07CD4B1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8E38F1-241E-6F6F-37B9-AED311465A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6BA299-3E10-D5C2-9721-FA5BDC7E7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CF0F8-7E26-C22B-CFC7-771F6D9939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AECE8-8B17-D9FD-A4BC-168301A73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853BD1-6C48-442E-BC5D-63C1D649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1661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14402" y="5091516"/>
            <a:ext cx="10363199" cy="9239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09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1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086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3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84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0236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0236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50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9231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320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9231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320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73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53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8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3817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381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0022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72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No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98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57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14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7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0236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0236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6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9231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320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9231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320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8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47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00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3817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381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0022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1717" y="77789"/>
            <a:ext cx="9641416" cy="3317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6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7F0830-03A4-1BB1-64AC-9CB2914356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00200"/>
            <a:ext cx="12192000" cy="525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5846E-D5F5-0662-3ACC-824966FA469F}"/>
              </a:ext>
            </a:extLst>
          </p:cNvPr>
          <p:cNvSpPr/>
          <p:nvPr userDrawn="1"/>
        </p:nvSpPr>
        <p:spPr>
          <a:xfrm flipV="1">
            <a:off x="0" y="1371600"/>
            <a:ext cx="12192000" cy="46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FA9F80-94B8-9C3E-7674-EE649E8DBB45}"/>
              </a:ext>
            </a:extLst>
          </p:cNvPr>
          <p:cNvSpPr/>
          <p:nvPr userDrawn="1"/>
        </p:nvSpPr>
        <p:spPr>
          <a:xfrm flipV="1">
            <a:off x="0" y="1470025"/>
            <a:ext cx="12192000" cy="46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1029" name="Picture 9" descr="MHLA-Full-logo.jpg">
            <a:extLst>
              <a:ext uri="{FF2B5EF4-FFF2-40B4-BE49-F238E27FC236}">
                <a16:creationId xmlns:a16="http://schemas.microsoft.com/office/drawing/2014/main" id="{38F640B1-E908-0979-1FDE-E76AB6D2D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41300"/>
            <a:ext cx="31035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332848-FAD5-FBC3-DF9D-C01EA7F756BF}"/>
              </a:ext>
            </a:extLst>
          </p:cNvPr>
          <p:cNvSpPr/>
          <p:nvPr userDrawn="1"/>
        </p:nvSpPr>
        <p:spPr>
          <a:xfrm>
            <a:off x="0" y="-4763"/>
            <a:ext cx="12192000" cy="471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7D2AE14B-24A9-7B47-6314-F80042BA05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381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8D0813D-B220-12E8-EAAB-4690C5560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0018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CFBE4-A6C9-D1B4-5EA3-51B77F2CCA33}"/>
              </a:ext>
            </a:extLst>
          </p:cNvPr>
          <p:cNvSpPr/>
          <p:nvPr userDrawn="1"/>
        </p:nvSpPr>
        <p:spPr>
          <a:xfrm flipV="1">
            <a:off x="609600" y="452438"/>
            <a:ext cx="10972800" cy="44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2054" name="Picture 12" descr="MHLA.png">
            <a:extLst>
              <a:ext uri="{FF2B5EF4-FFF2-40B4-BE49-F238E27FC236}">
                <a16:creationId xmlns:a16="http://schemas.microsoft.com/office/drawing/2014/main" id="{AD62B5A6-8842-24AC-E8BC-4AC74C2541D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0" y="122238"/>
            <a:ext cx="1604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EE44C2-BFDA-FC6D-5265-834BD3DA7C8A}"/>
              </a:ext>
            </a:extLst>
          </p:cNvPr>
          <p:cNvSpPr/>
          <p:nvPr userDrawn="1"/>
        </p:nvSpPr>
        <p:spPr>
          <a:xfrm>
            <a:off x="0" y="-4763"/>
            <a:ext cx="12192000" cy="471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86FE031A-FB8D-C46C-756A-E8C9BFB30E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381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D8117F80-9D47-D6CA-AA1F-47D218E943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0018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93EF94-0FD9-D51A-A249-A17CB90E9028}"/>
              </a:ext>
            </a:extLst>
          </p:cNvPr>
          <p:cNvSpPr/>
          <p:nvPr userDrawn="1"/>
        </p:nvSpPr>
        <p:spPr>
          <a:xfrm flipV="1">
            <a:off x="609600" y="452438"/>
            <a:ext cx="10972800" cy="44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3078" name="Picture 12" descr="MHLA.png">
            <a:extLst>
              <a:ext uri="{FF2B5EF4-FFF2-40B4-BE49-F238E27FC236}">
                <a16:creationId xmlns:a16="http://schemas.microsoft.com/office/drawing/2014/main" id="{DA963BD9-3D0B-BFF5-3A9A-4A0A5C432B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0" y="122238"/>
            <a:ext cx="1604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dlodging.org/events/2024-MHLA-Stars-of-the-Industry-Awards-Luncheon--4018/detai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employee-engagement/masterclass-in-recognition-and-appreciation-1735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dlodging.org/events/2024-MHLA-Stars-of-the-Industry-Awards-Luncheon--4018/detai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lodging.org/uploads/1/3/2/1/132155258/2024_awards_criteria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lodging.org/award-nominations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97207afffbc94a16923702c027ba78f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app.smartsheet.com/b/form/e24448dfd4834c6f9b4b3c623659bcdb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vectors/%EB%82%A8%EC%84%B1-%EC%97%AC%EC%84%B1-%EC%95%84%EC%9D%B4%EC%BD%98-%EC%95%84%EB%B0%94%ED%83%80-135435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00CCAF7-2CC5-5D31-FFBC-FF1CA18DAB1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209800" y="291623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MHLA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2BA0478-CB35-511C-488C-69B53DAC9DF5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2209800" y="4386263"/>
            <a:ext cx="7772400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0" dirty="0"/>
              <a:t>2024 “Stars of the Industry” Awards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SUBMIT NOMINATION AND REGISTER NOMINEE(S)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7A9BF-1D9D-A7A7-30DF-B999114DE4D3}"/>
              </a:ext>
            </a:extLst>
          </p:cNvPr>
          <p:cNvSpPr txBox="1"/>
          <p:nvPr/>
        </p:nvSpPr>
        <p:spPr>
          <a:xfrm>
            <a:off x="2563583" y="2359666"/>
            <a:ext cx="801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2E2E2E"/>
                </a:solidFill>
                <a:effectLst/>
                <a:latin typeface="+mj-lt"/>
              </a:rPr>
              <a:t>All Employee Nominees</a:t>
            </a:r>
            <a:r>
              <a:rPr lang="en-US" sz="2400" b="0" i="0" dirty="0">
                <a:solidFill>
                  <a:srgbClr val="2E2E2E"/>
                </a:solidFill>
                <a:effectLst/>
                <a:latin typeface="+mj-lt"/>
              </a:rPr>
              <a:t> are expected to attend the Annual Awards Luncheon as they will be recognized as your property's WINNER in each of the award categories.</a:t>
            </a:r>
            <a:endParaRPr lang="en-US" sz="2400" b="0" i="0" dirty="0">
              <a:solidFill>
                <a:srgbClr val="2E2E2E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4AB55-234D-2EC0-EEF5-86F28058D2DA}"/>
              </a:ext>
            </a:extLst>
          </p:cNvPr>
          <p:cNvSpPr txBox="1"/>
          <p:nvPr/>
        </p:nvSpPr>
        <p:spPr>
          <a:xfrm>
            <a:off x="3431717" y="4643033"/>
            <a:ext cx="5965374" cy="461665"/>
          </a:xfrm>
          <a:prstGeom prst="rect">
            <a:avLst/>
          </a:prstGeom>
          <a:solidFill>
            <a:schemeClr val="accent1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Register or Sponsor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8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0EC4A-3B21-270B-F3A2-AC60AF810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628900" y="2697956"/>
            <a:ext cx="6934200" cy="39004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2BBA8C-AE96-9073-5240-3894C6987C59}"/>
              </a:ext>
            </a:extLst>
          </p:cNvPr>
          <p:cNvSpPr txBox="1">
            <a:spLocks/>
          </p:cNvSpPr>
          <p:nvPr/>
        </p:nvSpPr>
        <p:spPr bwMode="auto">
          <a:xfrm>
            <a:off x="0" y="937985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702128" y="587829"/>
            <a:ext cx="1078774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2024 NOMINATIONS NOW BEING ACCEPTED!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E8880CF-7401-38A8-8F8E-95B21C1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27" y="2188484"/>
            <a:ext cx="2578830" cy="3679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F71DA-6BEC-1168-79BE-5FA97FFA8D84}"/>
              </a:ext>
            </a:extLst>
          </p:cNvPr>
          <p:cNvSpPr txBox="1"/>
          <p:nvPr/>
        </p:nvSpPr>
        <p:spPr>
          <a:xfrm>
            <a:off x="5433053" y="4800146"/>
            <a:ext cx="5116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2121"/>
                </a:solidFill>
                <a:effectLst/>
                <a:latin typeface="+mj-lt"/>
              </a:rPr>
              <a:t>Deadline for entry </a:t>
            </a:r>
          </a:p>
          <a:p>
            <a:pPr algn="ctr"/>
            <a:r>
              <a:rPr lang="en-US" sz="3200" b="1" dirty="0">
                <a:solidFill>
                  <a:srgbClr val="212121"/>
                </a:solidFill>
                <a:effectLst/>
                <a:latin typeface="+mj-lt"/>
              </a:rPr>
              <a:t>March 1,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73192-976E-9731-4589-2AB0B0E65132}"/>
              </a:ext>
            </a:extLst>
          </p:cNvPr>
          <p:cNvSpPr txBox="1"/>
          <p:nvPr/>
        </p:nvSpPr>
        <p:spPr>
          <a:xfrm>
            <a:off x="5433052" y="2487166"/>
            <a:ext cx="511628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20202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Hotels</a:t>
            </a:r>
            <a:r>
              <a:rPr lang="en-US" sz="2400" b="1" dirty="0">
                <a:solidFill>
                  <a:srgbClr val="20202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20202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 be a current MHLA member</a:t>
            </a:r>
            <a:r>
              <a:rPr lang="en-US" sz="2400" u="sng" dirty="0">
                <a:solidFill>
                  <a:srgbClr val="20202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0202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good standing to nominate employees or property.  </a:t>
            </a:r>
            <a:endParaRPr lang="en-US" sz="2400" dirty="0">
              <a:solidFill>
                <a:srgbClr val="20202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4000" b="1" i="0" dirty="0">
                <a:solidFill>
                  <a:schemeClr val="accent1"/>
                </a:solidFill>
                <a:effectLst/>
                <a:latin typeface="Trebuchet MS" panose="020B0603020202020204" pitchFamily="34" charset="0"/>
              </a:rPr>
              <a:t>"Stars of the Industry" AWARDS LUNCHEON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C383C-BBC4-EEC9-AFCF-EE6E5200AF91}"/>
              </a:ext>
            </a:extLst>
          </p:cNvPr>
          <p:cNvSpPr txBox="1"/>
          <p:nvPr/>
        </p:nvSpPr>
        <p:spPr>
          <a:xfrm>
            <a:off x="2520039" y="1697539"/>
            <a:ext cx="781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2E2E2E"/>
                </a:solidFill>
                <a:effectLst/>
                <a:latin typeface="+mj-lt"/>
              </a:rPr>
              <a:t>MHLA winners </a:t>
            </a:r>
            <a:r>
              <a:rPr lang="en-US" sz="2400" b="0" i="0" dirty="0">
                <a:solidFill>
                  <a:srgbClr val="2E2E2E"/>
                </a:solidFill>
                <a:effectLst/>
                <a:latin typeface="+mj-lt"/>
              </a:rPr>
              <a:t>will be selected from all of the nominees and will be announced at the luncheon.</a:t>
            </a:r>
            <a:endParaRPr lang="en-US" sz="2400" b="1" dirty="0">
              <a:solidFill>
                <a:srgbClr val="2E2E2E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400" b="0" i="0" dirty="0">
              <a:solidFill>
                <a:srgbClr val="2E2E2E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0B397-60A5-1336-40B5-300642745AA4}"/>
              </a:ext>
            </a:extLst>
          </p:cNvPr>
          <p:cNvSpPr txBox="1"/>
          <p:nvPr/>
        </p:nvSpPr>
        <p:spPr>
          <a:xfrm>
            <a:off x="3442602" y="5633633"/>
            <a:ext cx="5965374" cy="461665"/>
          </a:xfrm>
          <a:prstGeom prst="rect">
            <a:avLst/>
          </a:prstGeom>
          <a:solidFill>
            <a:schemeClr val="accent1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Register or Sponsor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A61C6-7A4F-71CD-C0CA-A239C5611DF9}"/>
              </a:ext>
            </a:extLst>
          </p:cNvPr>
          <p:cNvSpPr txBox="1"/>
          <p:nvPr/>
        </p:nvSpPr>
        <p:spPr>
          <a:xfrm>
            <a:off x="2390773" y="2736698"/>
            <a:ext cx="830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effectLst/>
                <a:latin typeface="+mj-lt"/>
              </a:rPr>
              <a:t>Thursday, April 25, 2024</a:t>
            </a:r>
            <a:r>
              <a:rPr lang="en-US" sz="2400" i="0" dirty="0">
                <a:effectLst/>
                <a:latin typeface="+mj-lt"/>
              </a:rPr>
              <a:t> 10:15 AM - 1:45 PM EST</a:t>
            </a:r>
          </a:p>
          <a:p>
            <a:pPr algn="ctr"/>
            <a:endParaRPr lang="en-US" sz="2400" i="0" dirty="0">
              <a:effectLst/>
              <a:latin typeface="+mj-lt"/>
            </a:endParaRPr>
          </a:p>
          <a:p>
            <a:pPr algn="ctr"/>
            <a:r>
              <a:rPr lang="en-US" sz="2400" b="1" i="0" dirty="0">
                <a:effectLst/>
                <a:latin typeface="+mj-lt"/>
              </a:rPr>
              <a:t>BWI Airport Marriott Hotel</a:t>
            </a:r>
          </a:p>
          <a:p>
            <a:pPr algn="ctr"/>
            <a:r>
              <a:rPr lang="en-US" sz="2400" i="0" dirty="0">
                <a:effectLst/>
                <a:latin typeface="+mj-lt"/>
              </a:rPr>
              <a:t>1743 West Nursery Road</a:t>
            </a:r>
          </a:p>
          <a:p>
            <a:pPr algn="ctr"/>
            <a:r>
              <a:rPr lang="en-US" sz="2400" i="0" dirty="0">
                <a:effectLst/>
                <a:latin typeface="+mj-lt"/>
              </a:rPr>
              <a:t>Linthicum, MD 21090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9F52A-B4E9-ECA2-56C5-9461FD1D7E0A}"/>
              </a:ext>
            </a:extLst>
          </p:cNvPr>
          <p:cNvSpPr txBox="1"/>
          <p:nvPr/>
        </p:nvSpPr>
        <p:spPr>
          <a:xfrm>
            <a:off x="3220805" y="4695700"/>
            <a:ext cx="640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effectLst/>
                <a:latin typeface="+mj-lt"/>
              </a:rPr>
              <a:t>10:15 A.M. -11:30 A.M. - </a:t>
            </a:r>
            <a:r>
              <a:rPr lang="en-US" i="1" dirty="0">
                <a:effectLst/>
                <a:latin typeface="+mj-lt"/>
              </a:rPr>
              <a:t>Registration &amp; Hotel Group Photos</a:t>
            </a:r>
          </a:p>
          <a:p>
            <a:r>
              <a:rPr lang="en-US" i="0" dirty="0">
                <a:effectLst/>
                <a:latin typeface="+mj-lt"/>
              </a:rPr>
              <a:t>11:30 A.M. -1:45 P.M. - </a:t>
            </a:r>
            <a:r>
              <a:rPr lang="en-US" i="1" dirty="0">
                <a:effectLst/>
                <a:latin typeface="+mj-lt"/>
              </a:rPr>
              <a:t>Program to include Awards Luncheon</a:t>
            </a:r>
          </a:p>
        </p:txBody>
      </p:sp>
    </p:spTree>
    <p:extLst>
      <p:ext uri="{BB962C8B-B14F-4D97-AF65-F5344CB8AC3E}">
        <p14:creationId xmlns:p14="http://schemas.microsoft.com/office/powerpoint/2010/main" val="382921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F5D183-B379-D0C8-C939-A786E4C95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" r="4438"/>
          <a:stretch/>
        </p:blipFill>
        <p:spPr>
          <a:xfrm>
            <a:off x="8316684" y="1653180"/>
            <a:ext cx="3298373" cy="3876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NOMINATION CRITERIA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C383C-BBC4-EEC9-AFCF-EE6E5200AF91}"/>
              </a:ext>
            </a:extLst>
          </p:cNvPr>
          <p:cNvSpPr txBox="1"/>
          <p:nvPr/>
        </p:nvSpPr>
        <p:spPr>
          <a:xfrm>
            <a:off x="1034142" y="1939925"/>
            <a:ext cx="6096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MHLA Member Hotels are invited to</a:t>
            </a:r>
            <a:r>
              <a:rPr lang="en-US" sz="2400" b="1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 submit 1 nominee in each of the categories</a:t>
            </a:r>
            <a:r>
              <a:rPr lang="en-US" sz="2400" b="0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 for a maximum of 9 nominations per member.  </a:t>
            </a:r>
          </a:p>
          <a:p>
            <a:pPr algn="ctr"/>
            <a:endParaRPr lang="en-US" sz="2400" dirty="0">
              <a:solidFill>
                <a:srgbClr val="2E2E2E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b="0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Please note there are separate nomination forms for </a:t>
            </a:r>
            <a:r>
              <a:rPr lang="en-US" sz="2400" b="1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Property Nominations </a:t>
            </a:r>
            <a:r>
              <a:rPr lang="en-US" sz="2400" b="1" i="1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(1 max per property)</a:t>
            </a:r>
            <a:r>
              <a:rPr lang="en-US" sz="2400" b="0" i="1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and for </a:t>
            </a:r>
            <a:r>
              <a:rPr lang="en-US" sz="2400" b="1" i="0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Employee Nominations </a:t>
            </a:r>
            <a:r>
              <a:rPr lang="en-US" sz="2400" b="1" i="1" dirty="0">
                <a:solidFill>
                  <a:srgbClr val="2E2E2E"/>
                </a:solidFill>
                <a:effectLst/>
                <a:cs typeface="Arial" panose="020B0604020202020204" pitchFamily="34" charset="0"/>
              </a:rPr>
              <a:t>(8 max per property)</a:t>
            </a:r>
          </a:p>
          <a:p>
            <a:pPr algn="ctr"/>
            <a:endParaRPr lang="en-US" sz="2400" b="1" i="1" dirty="0">
              <a:solidFill>
                <a:srgbClr val="2E2E2E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b="1" i="1" dirty="0">
                <a:solidFill>
                  <a:srgbClr val="2E2E2E"/>
                </a:solidFill>
                <a:effectLst/>
                <a:cs typeface="Arial" panose="020B0604020202020204" pitchFamily="34" charset="0"/>
                <a:hlinkClick r:id="rId3"/>
              </a:rPr>
              <a:t>Click here for 2024 Nomination Criteria </a:t>
            </a:r>
            <a:endParaRPr lang="en-US" sz="2400" b="1" i="1" dirty="0">
              <a:solidFill>
                <a:srgbClr val="2E2E2E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2E2E2E"/>
                </a:solidFill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2E2E2E"/>
                </a:solidFill>
                <a:cs typeface="Arial" panose="020B0604020202020204" pitchFamily="34" charset="0"/>
              </a:rPr>
              <a:t>Please review before submitting nominations</a:t>
            </a:r>
            <a:r>
              <a:rPr lang="en-US" sz="2400" dirty="0">
                <a:solidFill>
                  <a:srgbClr val="2E2E2E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endParaRPr lang="en-US" sz="2400" b="0" i="0" dirty="0">
              <a:solidFill>
                <a:srgbClr val="2E2E2E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6C38A-F2F7-A437-17CD-34369801E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94"/>
          <a:stretch/>
        </p:blipFill>
        <p:spPr>
          <a:xfrm>
            <a:off x="7520796" y="2228852"/>
            <a:ext cx="3206460" cy="4039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9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AWARD CATEGORIES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655A4-0FA9-46CA-94E4-358FC709CECE}"/>
              </a:ext>
            </a:extLst>
          </p:cNvPr>
          <p:cNvSpPr txBox="1"/>
          <p:nvPr/>
        </p:nvSpPr>
        <p:spPr>
          <a:xfrm>
            <a:off x="838200" y="3017946"/>
            <a:ext cx="525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Culinary &amp; Kitchen Star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(hourly position)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Food &amp; Beverage Star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hourly position)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Front Office &amp; Guest Services Star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i="1" dirty="0">
                <a:solidFill>
                  <a:srgbClr val="000000"/>
                </a:solidFill>
                <a:latin typeface="+mj-lt"/>
              </a:rPr>
              <a:t>(hourly position)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Housekeeping Star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(hourly position)</a:t>
            </a:r>
          </a:p>
          <a:p>
            <a:pPr algn="ctr" rtl="0"/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6A027-FB42-39F6-576C-DD7CAD24A56D}"/>
              </a:ext>
            </a:extLst>
          </p:cNvPr>
          <p:cNvSpPr txBox="1"/>
          <p:nvPr/>
        </p:nvSpPr>
        <p:spPr>
          <a:xfrm>
            <a:off x="6096000" y="2999075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Back of the House Star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hourly position)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Sales &amp; Events Professional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(hourly or management position)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Manager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(management award)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General Manager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(management award)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EAA78-2E60-C49F-2CF1-FED05E80809E}"/>
              </a:ext>
            </a:extLst>
          </p:cNvPr>
          <p:cNvSpPr txBox="1"/>
          <p:nvPr/>
        </p:nvSpPr>
        <p:spPr>
          <a:xfrm>
            <a:off x="3385458" y="174171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(1) PROPERTY AWARD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Outstanding Property of the Year</a:t>
            </a: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(8) EMPLOYEE AWARDS</a:t>
            </a:r>
          </a:p>
        </p:txBody>
      </p:sp>
    </p:spTree>
    <p:extLst>
      <p:ext uri="{BB962C8B-B14F-4D97-AF65-F5344CB8AC3E}">
        <p14:creationId xmlns:p14="http://schemas.microsoft.com/office/powerpoint/2010/main" val="200495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NOMINATION PREPARATION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0BED7-8E48-2F4A-261F-6CDE5A06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692875"/>
            <a:ext cx="5300525" cy="43868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47116-D0E8-3B3E-04D8-E15D0D036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0" r="26382"/>
          <a:stretch/>
        </p:blipFill>
        <p:spPr>
          <a:xfrm>
            <a:off x="6982776" y="2527753"/>
            <a:ext cx="4517573" cy="325515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796D6-057B-1264-E4FE-B55B63470B66}"/>
              </a:ext>
            </a:extLst>
          </p:cNvPr>
          <p:cNvSpPr txBox="1"/>
          <p:nvPr/>
        </p:nvSpPr>
        <p:spPr>
          <a:xfrm>
            <a:off x="6465296" y="1880835"/>
            <a:ext cx="54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hlinkClick r:id="rId4"/>
              </a:rPr>
              <a:t>Click Here for Nomination Webpage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5DCCBF4-5D80-7787-2051-F2B34E84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25" y="2728879"/>
            <a:ext cx="2945240" cy="3852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72B74B-CD85-2532-BF5F-644C7DA7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78" y="2544074"/>
            <a:ext cx="3007724" cy="390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5D9EC6-3AC1-4183-7D09-6D0400F79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532" y="2415118"/>
            <a:ext cx="2982108" cy="384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5D0749-FFE9-0942-EF3A-77F39A70A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470" y="2292159"/>
            <a:ext cx="2982108" cy="3811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40D64-73A3-FCD8-BD14-815F989DF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336" y="2545979"/>
            <a:ext cx="3096679" cy="4010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DOWNLOAD PDF NOMINATION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25F6B-49A1-0108-B188-2CFA02A4A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733" y="2391196"/>
            <a:ext cx="3052313" cy="4001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9C3DE-511F-F109-27E0-D978D7526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738" y="2066128"/>
            <a:ext cx="3078932" cy="4037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72484-1F37-79B0-2B5C-693BF5408B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388" y="2066129"/>
            <a:ext cx="2982109" cy="3869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BD0BD-95C4-2986-B0BC-C2C365CA0989}"/>
              </a:ext>
            </a:extLst>
          </p:cNvPr>
          <p:cNvSpPr txBox="1"/>
          <p:nvPr/>
        </p:nvSpPr>
        <p:spPr>
          <a:xfrm>
            <a:off x="7545034" y="1565672"/>
            <a:ext cx="330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Property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4BA28-AFFF-97B2-DAEC-C3B63C286CB5}"/>
              </a:ext>
            </a:extLst>
          </p:cNvPr>
          <p:cNvSpPr txBox="1"/>
          <p:nvPr/>
        </p:nvSpPr>
        <p:spPr>
          <a:xfrm>
            <a:off x="1092160" y="1609900"/>
            <a:ext cx="330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401368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D5E82-667B-C3F3-5EFC-DD81781A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055915" y="1408494"/>
            <a:ext cx="10297886" cy="52468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37243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SUBMIT NOMINATION ONLINE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8827552-C055-59FD-4355-FE26B8F5C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1" t="-131" r="3679" b="4277"/>
          <a:stretch/>
        </p:blipFill>
        <p:spPr>
          <a:xfrm>
            <a:off x="1860423" y="1781087"/>
            <a:ext cx="3736780" cy="4416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C9CF7D05-0D0C-8462-967B-1FF515AC2B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41" r="11123"/>
          <a:stretch/>
        </p:blipFill>
        <p:spPr>
          <a:xfrm>
            <a:off x="7086599" y="1781087"/>
            <a:ext cx="3616915" cy="4416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CEB14-74DD-82AF-2AEC-0F2B65D06097}"/>
              </a:ext>
            </a:extLst>
          </p:cNvPr>
          <p:cNvSpPr txBox="1"/>
          <p:nvPr/>
        </p:nvSpPr>
        <p:spPr>
          <a:xfrm>
            <a:off x="7086599" y="2592325"/>
            <a:ext cx="42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Click Here to view Employee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82568-71AB-BB35-21A3-AA74A542281F}"/>
              </a:ext>
            </a:extLst>
          </p:cNvPr>
          <p:cNvSpPr txBox="1"/>
          <p:nvPr/>
        </p:nvSpPr>
        <p:spPr>
          <a:xfrm>
            <a:off x="1980288" y="2592325"/>
            <a:ext cx="36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Click Here to view Property  form</a:t>
            </a:r>
          </a:p>
        </p:txBody>
      </p:sp>
    </p:spTree>
    <p:extLst>
      <p:ext uri="{BB962C8B-B14F-4D97-AF65-F5344CB8AC3E}">
        <p14:creationId xmlns:p14="http://schemas.microsoft.com/office/powerpoint/2010/main" val="149962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EDFF6A1-6FFF-DD08-6B2A-E851B683B035}"/>
              </a:ext>
            </a:extLst>
          </p:cNvPr>
          <p:cNvSpPr txBox="1">
            <a:spLocks/>
          </p:cNvSpPr>
          <p:nvPr/>
        </p:nvSpPr>
        <p:spPr bwMode="auto">
          <a:xfrm>
            <a:off x="0" y="469900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UPLOAD ATTACHMENTS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29B57-C52A-EF9D-6F42-361ACC32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57" y="1805602"/>
            <a:ext cx="4209087" cy="4497670"/>
          </a:xfrm>
          <a:prstGeom prst="rect">
            <a:avLst/>
          </a:prstGeom>
        </p:spPr>
      </p:pic>
      <p:pic>
        <p:nvPicPr>
          <p:cNvPr id="5" name="Picture 4" descr="A person and person in suits&#10;&#10;Description automatically generated">
            <a:extLst>
              <a:ext uri="{FF2B5EF4-FFF2-40B4-BE49-F238E27FC236}">
                <a16:creationId xmlns:a16="http://schemas.microsoft.com/office/drawing/2014/main" id="{DF160F6C-4FB0-5FEC-4CBE-05B46F4DF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583905"/>
            <a:ext cx="4746171" cy="25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21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AB2328"/>
      </a:dk2>
      <a:lt2>
        <a:srgbClr val="FFFFFF"/>
      </a:lt2>
      <a:accent1>
        <a:srgbClr val="99121E"/>
      </a:accent1>
      <a:accent2>
        <a:srgbClr val="FFC845"/>
      </a:accent2>
      <a:accent3>
        <a:srgbClr val="000000"/>
      </a:accent3>
      <a:accent4>
        <a:srgbClr val="535A56"/>
      </a:accent4>
      <a:accent5>
        <a:srgbClr val="A8AAAE"/>
      </a:accent5>
      <a:accent6>
        <a:srgbClr val="FFFFFF"/>
      </a:accent6>
      <a:hlink>
        <a:srgbClr val="5A5D61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 - Top with Text">
  <a:themeElements>
    <a:clrScheme name="Custom 2">
      <a:dk1>
        <a:sysClr val="windowText" lastClr="000000"/>
      </a:dk1>
      <a:lt1>
        <a:sysClr val="window" lastClr="FFFFFF"/>
      </a:lt1>
      <a:dk2>
        <a:srgbClr val="AB2328"/>
      </a:dk2>
      <a:lt2>
        <a:srgbClr val="FFFFFF"/>
      </a:lt2>
      <a:accent1>
        <a:srgbClr val="99121E"/>
      </a:accent1>
      <a:accent2>
        <a:srgbClr val="FFC845"/>
      </a:accent2>
      <a:accent3>
        <a:srgbClr val="000000"/>
      </a:accent3>
      <a:accent4>
        <a:srgbClr val="535A56"/>
      </a:accent4>
      <a:accent5>
        <a:srgbClr val="A8AAAE"/>
      </a:accent5>
      <a:accent6>
        <a:srgbClr val="FFFFFF"/>
      </a:accent6>
      <a:hlink>
        <a:srgbClr val="5A5D61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 - No Top Text">
  <a:themeElements>
    <a:clrScheme name="Custom 2">
      <a:dk1>
        <a:sysClr val="windowText" lastClr="000000"/>
      </a:dk1>
      <a:lt1>
        <a:sysClr val="window" lastClr="FFFFFF"/>
      </a:lt1>
      <a:dk2>
        <a:srgbClr val="AB2328"/>
      </a:dk2>
      <a:lt2>
        <a:srgbClr val="FFFFFF"/>
      </a:lt2>
      <a:accent1>
        <a:srgbClr val="99121E"/>
      </a:accent1>
      <a:accent2>
        <a:srgbClr val="FFC845"/>
      </a:accent2>
      <a:accent3>
        <a:srgbClr val="000000"/>
      </a:accent3>
      <a:accent4>
        <a:srgbClr val="535A56"/>
      </a:accent4>
      <a:accent5>
        <a:srgbClr val="A8AAAE"/>
      </a:accent5>
      <a:accent6>
        <a:srgbClr val="FFFFFF"/>
      </a:accent6>
      <a:hlink>
        <a:srgbClr val="5A5D61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668CDDD76F504E9C51D2B18FB17A18" ma:contentTypeVersion="18" ma:contentTypeDescription="Create a new document." ma:contentTypeScope="" ma:versionID="97905180c989595188fcde6935256f88">
  <xsd:schema xmlns:xsd="http://www.w3.org/2001/XMLSchema" xmlns:xs="http://www.w3.org/2001/XMLSchema" xmlns:p="http://schemas.microsoft.com/office/2006/metadata/properties" xmlns:ns2="3cb46a12-ccbc-4349-a3e1-4d4f2bffc695" xmlns:ns3="36d41558-49cc-4788-9117-4a8c50e34a41" targetNamespace="http://schemas.microsoft.com/office/2006/metadata/properties" ma:root="true" ma:fieldsID="17b82a5d233d5fd22f534c0267d92100" ns2:_="" ns3:_="">
    <xsd:import namespace="3cb46a12-ccbc-4349-a3e1-4d4f2bffc695"/>
    <xsd:import namespace="36d41558-49cc-4788-9117-4a8c50e34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46a12-ccbc-4349-a3e1-4d4f2bffc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92930b-9c36-4531-a8c3-e022168e28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41558-49cc-4788-9117-4a8c50e34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17345f-630b-4a43-8e47-902cfa5e50ce}" ma:internalName="TaxCatchAll" ma:showField="CatchAllData" ma:web="36d41558-49cc-4788-9117-4a8c50e34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b46a12-ccbc-4349-a3e1-4d4f2bffc695">
      <Terms xmlns="http://schemas.microsoft.com/office/infopath/2007/PartnerControls"/>
    </lcf76f155ced4ddcb4097134ff3c332f>
    <TaxCatchAll xmlns="36d41558-49cc-4788-9117-4a8c50e34a41" xsi:nil="true"/>
  </documentManagement>
</p:properties>
</file>

<file path=customXml/itemProps1.xml><?xml version="1.0" encoding="utf-8"?>
<ds:datastoreItem xmlns:ds="http://schemas.openxmlformats.org/officeDocument/2006/customXml" ds:itemID="{CEDA7043-E8A3-4871-AFCC-4F486B3142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CB2B4-3C37-4CE8-AC5F-EF69A14AD72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CC34E84-D8EA-486C-8E61-3A706521E1E8}">
  <ds:schemaRefs>
    <ds:schemaRef ds:uri="36d41558-49cc-4788-9117-4a8c50e34a41"/>
    <ds:schemaRef ds:uri="3cb46a12-ccbc-4349-a3e1-4d4f2bffc6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AE5F667-82B7-4F24-9FFF-52B73194511C}">
  <ds:schemaRefs>
    <ds:schemaRef ds:uri="36d41558-49cc-4788-9117-4a8c50e34a41"/>
    <ds:schemaRef ds:uri="3cb46a12-ccbc-4349-a3e1-4d4f2bffc6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396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Custom Design</vt:lpstr>
      <vt:lpstr>Office Theme - Top with Text</vt:lpstr>
      <vt:lpstr>Office Theme - No Top Text</vt:lpstr>
      <vt:lpstr>MHLA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Jean Peterson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</dc:creator>
  <cp:lastModifiedBy>Melissa Simpson</cp:lastModifiedBy>
  <cp:revision>6</cp:revision>
  <cp:lastPrinted>2018-04-20T16:18:38Z</cp:lastPrinted>
  <dcterms:created xsi:type="dcterms:W3CDTF">2018-04-09T12:41:10Z</dcterms:created>
  <dcterms:modified xsi:type="dcterms:W3CDTF">2024-02-06T14:54:40Z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BUILTIN\administrators</vt:lpwstr>
  </property>
  <property fmtid="{D5CDD505-2E9C-101B-9397-08002B2CF9AE}" pid="3" name="Order">
    <vt:lpwstr>835400.000000000</vt:lpwstr>
  </property>
  <property fmtid="{D5CDD505-2E9C-101B-9397-08002B2CF9AE}" pid="4" name="display_urn:schemas-microsoft-com:office:office#Author">
    <vt:lpwstr>BUILTIN\administrators</vt:lpwstr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MediaServiceImageTags">
    <vt:lpwstr/>
  </property>
  <property fmtid="{D5CDD505-2E9C-101B-9397-08002B2CF9AE}" pid="8" name="ContentTypeId">
    <vt:lpwstr>0x01010012668CDDD76F504E9C51D2B18FB17A18</vt:lpwstr>
  </property>
</Properties>
</file>